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67" r:id="rId9"/>
    <p:sldId id="268" r:id="rId10"/>
    <p:sldId id="281" r:id="rId11"/>
    <p:sldId id="269" r:id="rId12"/>
    <p:sldId id="279" r:id="rId13"/>
    <p:sldId id="270" r:id="rId14"/>
    <p:sldId id="280" r:id="rId15"/>
    <p:sldId id="271" r:id="rId16"/>
    <p:sldId id="273" r:id="rId17"/>
    <p:sldId id="274" r:id="rId18"/>
    <p:sldId id="278" r:id="rId19"/>
    <p:sldId id="272" r:id="rId20"/>
    <p:sldId id="275" r:id="rId21"/>
    <p:sldId id="284" r:id="rId22"/>
    <p:sldId id="282" r:id="rId23"/>
    <p:sldId id="285" r:id="rId24"/>
    <p:sldId id="283" r:id="rId25"/>
    <p:sldId id="265" r:id="rId26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B01"/>
    <a:srgbClr val="F709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4" autoAdjust="0"/>
    <p:restoredTop sz="94604" autoAdjust="0"/>
  </p:normalViewPr>
  <p:slideViewPr>
    <p:cSldViewPr>
      <p:cViewPr varScale="1">
        <p:scale>
          <a:sx n="36" d="100"/>
          <a:sy n="36" d="100"/>
        </p:scale>
        <p:origin x="606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78" y="1846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ＭＳ Ｐ明朝" charset="-128"/>
              </a:defRPr>
            </a:lvl1pPr>
          </a:lstStyle>
          <a:p>
            <a:endParaRPr lang="en-US" altLang="ja-JP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ＭＳ Ｐ明朝" charset="-128"/>
              </a:defRPr>
            </a:lvl1pPr>
          </a:lstStyle>
          <a:p>
            <a:endParaRPr lang="en-US" altLang="ja-JP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ＭＳ Ｐ明朝" charset="-128"/>
              </a:defRPr>
            </a:lvl1pPr>
          </a:lstStyle>
          <a:p>
            <a:endParaRPr lang="en-US" altLang="ja-JP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ＭＳ Ｐ明朝" charset="-128"/>
              </a:defRPr>
            </a:lvl1pPr>
          </a:lstStyle>
          <a:p>
            <a:fld id="{338B41D0-C128-4A81-9D0B-9C99AE2CC8B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0365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95C18A-2EBE-476C-804D-F30138C356E5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C221A0-83A7-438A-A68F-B4F2370D5FD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9324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40A5912-6F68-4867-ACEB-B92EA3D80C8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95111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16BAF95-EB2B-4D9D-9FBD-8EF21657040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4227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F0629370-2FD9-47CB-9BE6-C949A82D2D8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4918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FEA0AA-0A74-41A6-AD71-CB375324317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053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1091C76-4BE8-414B-9D31-6A89EE504FC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65879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F1CB8ED-1562-4F1B-AA65-F627DE2094F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451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BFB616D-8B2A-4895-8E41-7AB5EA87B0B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60629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B3FCF1E-13FE-4534-B104-BA8E5893C69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579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ABE10C9-30CE-4831-B885-67FFC027254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088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067E545-CFD8-4FA6-B60D-D42EE102ECB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5967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EAE461B-BEC0-4F07-8379-9A28B0386C4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119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/>
              <a:t>タイトルテキストの書式を編集するにはクリックします。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GB"/>
              <a:t>アウトラインテキストの書式を編集するにはクリックします。</a:t>
            </a:r>
          </a:p>
          <a:p>
            <a:pPr lvl="1"/>
            <a:r>
              <a:rPr lang="en-GB" altLang="ja-JP"/>
              <a:t>2</a:t>
            </a:r>
            <a:r>
              <a:rPr lang="ja-JP" altLang="en-GB"/>
              <a:t>レベル目のアウトライン</a:t>
            </a:r>
          </a:p>
          <a:p>
            <a:pPr lvl="2"/>
            <a:r>
              <a:rPr lang="en-GB" altLang="ja-JP"/>
              <a:t>3</a:t>
            </a:r>
            <a:r>
              <a:rPr lang="ja-JP" altLang="en-GB"/>
              <a:t>レベル目のアウトライン</a:t>
            </a:r>
          </a:p>
          <a:p>
            <a:pPr lvl="3"/>
            <a:r>
              <a:rPr lang="en-GB" altLang="ja-JP"/>
              <a:t>4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5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6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7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8</a:t>
            </a:r>
            <a:r>
              <a:rPr lang="ja-JP" altLang="en-GB"/>
              <a:t>レベル目のアウトライン</a:t>
            </a:r>
          </a:p>
          <a:p>
            <a:pPr lvl="4"/>
            <a:r>
              <a:rPr lang="en-GB" altLang="ja-JP"/>
              <a:t>9</a:t>
            </a:r>
            <a:r>
              <a:rPr lang="ja-JP" altLang="en-GB"/>
              <a:t>レベル目のアウトライン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ＭＳ Ｐ明朝" charset="-128"/>
              </a:defRPr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ＭＳ Ｐ明朝" charset="-128"/>
              </a:defRPr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6" charset="0"/>
                <a:ea typeface="ＭＳ Ｐ明朝" charset="-128"/>
              </a:defRPr>
            </a:lvl1pPr>
          </a:lstStyle>
          <a:p>
            <a:fld id="{170CD806-64B7-4421-B71B-F58C2DA6168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4400">
          <a:solidFill>
            <a:srgbClr val="FFFFFF"/>
          </a:solidFill>
          <a:latin typeface="Arial" charset="0"/>
          <a:ea typeface="ＭＳ Ｐゴシック" charset="-128"/>
        </a:defRPr>
      </a:lvl2pPr>
      <a:lvl3pPr marL="1143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4400">
          <a:solidFill>
            <a:srgbClr val="FFFFFF"/>
          </a:solidFill>
          <a:latin typeface="Arial" charset="0"/>
          <a:ea typeface="ＭＳ Ｐゴシック" charset="-128"/>
        </a:defRPr>
      </a:lvl3pPr>
      <a:lvl4pPr marL="1600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4400">
          <a:solidFill>
            <a:srgbClr val="FFFFFF"/>
          </a:solidFill>
          <a:latin typeface="Arial" charset="0"/>
          <a:ea typeface="ＭＳ Ｐゴシック" charset="-128"/>
        </a:defRPr>
      </a:lvl4pPr>
      <a:lvl5pPr marL="20574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4400">
          <a:solidFill>
            <a:srgbClr val="FFFFFF"/>
          </a:solidFill>
          <a:latin typeface="Arial" charset="0"/>
          <a:ea typeface="ＭＳ Ｐゴシック" charset="-128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4400">
          <a:solidFill>
            <a:srgbClr val="FFFFFF"/>
          </a:solidFill>
          <a:latin typeface="Arial" charset="0"/>
          <a:ea typeface="ＭＳ Ｐゴシック" charset="-128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4400">
          <a:solidFill>
            <a:srgbClr val="FFFFFF"/>
          </a:solidFill>
          <a:latin typeface="Arial" charset="0"/>
          <a:ea typeface="ＭＳ Ｐゴシック" charset="-128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4400">
          <a:solidFill>
            <a:srgbClr val="FFFFFF"/>
          </a:solidFill>
          <a:latin typeface="Arial" charset="0"/>
          <a:ea typeface="ＭＳ Ｐゴシック" charset="-128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kumimoji="1" sz="4400">
          <a:solidFill>
            <a:srgbClr val="FFFFFF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kumimoji="1"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kumimoji="1"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kumimoji="1"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kumimoji="1"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kumimoji="1"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kumimoji="1"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kumimoji="1"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kumimoji="1"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kumimoji="1"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http://www.geocities.jp/kajitadani/medakakaiten1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://www.geocities.jp/kajitadani/v36-032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://www.geocities.jp/kajitadani/sutara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808" y="971525"/>
            <a:ext cx="9070975" cy="4899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8224" rIns="0" bIns="0" anchor="ctr"/>
          <a:lstStyle/>
          <a:p>
            <a:pPr marL="0" indent="0" algn="ctr">
              <a:spcAft>
                <a:spcPct val="0"/>
              </a:spcAft>
            </a:pPr>
            <a:r>
              <a:rPr lang="ja-JP" altLang="en-US" sz="8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生きるためのしくみ</a:t>
            </a:r>
            <a:endParaRPr lang="en-US" altLang="ja-JP" sz="8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 algn="ctr">
              <a:spcAft>
                <a:spcPct val="0"/>
              </a:spcAft>
            </a:pPr>
            <a:r>
              <a:rPr lang="ja-JP" altLang="en-US" sz="8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～メダカ編～</a:t>
            </a:r>
            <a:endParaRPr lang="ja-JP" altLang="ja-JP" sz="8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079" name="Picture 7" descr="「メダカ イラスト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92" y="4859957"/>
            <a:ext cx="2028056" cy="174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768" y="467469"/>
            <a:ext cx="9793088" cy="6552728"/>
          </a:xfrm>
        </p:spPr>
        <p:txBody>
          <a:bodyPr anchor="t"/>
          <a:lstStyle/>
          <a:p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予想しよう！</a:t>
            </a: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結果はどうなったかな？</a:t>
            </a: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考察もしてみよう！</a:t>
            </a:r>
            <a:endParaRPr lang="ja-JP" altLang="en-US" sz="6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1544956"/>
            <a:ext cx="4608512" cy="354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690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67469"/>
            <a:ext cx="10008864" cy="6552728"/>
          </a:xfrm>
        </p:spPr>
        <p:txBody>
          <a:bodyPr anchor="t"/>
          <a:lstStyle/>
          <a:p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＜実験２＞</a:t>
            </a: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まわりの景色が動いたときの</a:t>
            </a: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メダカの泳ぐ方向は？</a:t>
            </a: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lang="ja-JP" altLang="en-US" sz="6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" name="Picture 7" descr="「メダカ イラスト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392" y="4571925"/>
            <a:ext cx="2028056" cy="174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角丸四角形吹き出し 2"/>
          <p:cNvSpPr/>
          <p:nvPr/>
        </p:nvSpPr>
        <p:spPr bwMode="auto">
          <a:xfrm>
            <a:off x="7272560" y="4067869"/>
            <a:ext cx="2304256" cy="1008112"/>
          </a:xfrm>
          <a:prstGeom prst="wedgeRoundRectCallout">
            <a:avLst>
              <a:gd name="adj1" fmla="val -49719"/>
              <a:gd name="adj2" fmla="val 75820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ja-JP" altLang="en-US" sz="2800" b="0" i="0" u="none" strike="noStrike" cap="none" normalizeH="0" baseline="0" dirty="0">
                <a:ln>
                  <a:noFill/>
                </a:ln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ゆっくりめで</a:t>
            </a:r>
            <a:endParaRPr kumimoji="0" lang="en-US" altLang="ja-JP" sz="2800" b="0" i="0" u="none" strike="noStrike" cap="none" normalizeH="0" baseline="0" dirty="0">
              <a:ln>
                <a:noFill/>
              </a:ln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まわしてね。</a:t>
            </a:r>
            <a:endParaRPr kumimoji="0" lang="ja-JP" altLang="en-US" sz="2800" b="0" i="0" u="none" strike="noStrike" cap="none" normalizeH="0" baseline="0" dirty="0">
              <a:ln>
                <a:noFill/>
              </a:ln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7410" name="Picture 2" descr="http://www.geocities.jp/kajitadani/medakakaiten1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801" y="3337731"/>
            <a:ext cx="3575720" cy="3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角丸四角形吹き出し 6"/>
          <p:cNvSpPr/>
          <p:nvPr/>
        </p:nvSpPr>
        <p:spPr bwMode="auto">
          <a:xfrm>
            <a:off x="143768" y="4261936"/>
            <a:ext cx="2304256" cy="936104"/>
          </a:xfrm>
          <a:prstGeom prst="wedgeRoundRectCallout">
            <a:avLst>
              <a:gd name="adj1" fmla="val 52495"/>
              <a:gd name="adj2" fmla="val 78780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ja-JP" altLang="en-US" sz="2800" b="0" i="0" u="none" strike="noStrike" cap="none" normalizeH="0" baseline="0" dirty="0">
                <a:ln>
                  <a:noFill/>
                </a:ln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シマシマの紙を回してね。</a:t>
            </a:r>
          </a:p>
        </p:txBody>
      </p:sp>
    </p:spTree>
    <p:extLst>
      <p:ext uri="{BB962C8B-B14F-4D97-AF65-F5344CB8AC3E}">
        <p14:creationId xmlns:p14="http://schemas.microsoft.com/office/powerpoint/2010/main" val="3889077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768" y="467469"/>
            <a:ext cx="9793088" cy="6552728"/>
          </a:xfrm>
        </p:spPr>
        <p:txBody>
          <a:bodyPr anchor="t"/>
          <a:lstStyle/>
          <a:p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予想しよう！</a:t>
            </a: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結果はどうなったかな？</a:t>
            </a: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考察もしてみよう！</a:t>
            </a:r>
            <a:endParaRPr lang="ja-JP" altLang="en-US" sz="6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1544956"/>
            <a:ext cx="4608512" cy="354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690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808" y="467469"/>
            <a:ext cx="9069387" cy="6552728"/>
          </a:xfrm>
        </p:spPr>
        <p:txBody>
          <a:bodyPr anchor="t"/>
          <a:lstStyle/>
          <a:p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＜実験３＞</a:t>
            </a: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まわりの景色と水槽を</a:t>
            </a: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一緒に動かしたときの</a:t>
            </a: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メダカの泳ぐ方向は？</a:t>
            </a: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lang="ja-JP" altLang="en-US" sz="6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" name="Picture 7" descr="「メダカ イラスト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392" y="4571925"/>
            <a:ext cx="2028056" cy="174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角丸四角形吹き出し 2"/>
          <p:cNvSpPr/>
          <p:nvPr/>
        </p:nvSpPr>
        <p:spPr bwMode="auto">
          <a:xfrm>
            <a:off x="7272560" y="4139876"/>
            <a:ext cx="2520280" cy="1306647"/>
          </a:xfrm>
          <a:prstGeom prst="wedgeRoundRectCallout">
            <a:avLst>
              <a:gd name="adj1" fmla="val -61263"/>
              <a:gd name="adj2" fmla="val 60976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酔っちゃうからゆっくりと回転させてね。</a:t>
            </a:r>
            <a:endParaRPr kumimoji="0" lang="ja-JP" altLang="en-US" sz="2800" b="0" i="0" u="none" strike="noStrike" cap="none" normalizeH="0" baseline="0" dirty="0">
              <a:ln>
                <a:noFill/>
              </a:ln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角丸四角形吹き出し 5"/>
          <p:cNvSpPr/>
          <p:nvPr/>
        </p:nvSpPr>
        <p:spPr bwMode="auto">
          <a:xfrm>
            <a:off x="143768" y="4261936"/>
            <a:ext cx="2304256" cy="936104"/>
          </a:xfrm>
          <a:prstGeom prst="wedgeRoundRectCallout">
            <a:avLst>
              <a:gd name="adj1" fmla="val 52495"/>
              <a:gd name="adj2" fmla="val 78780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ja-JP" altLang="en-US" sz="2800" b="0" i="0" u="none" strike="noStrike" cap="none" normalizeH="0" baseline="0" dirty="0">
                <a:ln>
                  <a:noFill/>
                </a:ln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シマシマも</a:t>
            </a:r>
            <a:endParaRPr kumimoji="0" lang="en-US" altLang="ja-JP" sz="2800" b="0" i="0" u="none" strike="noStrike" cap="none" normalizeH="0" baseline="0" dirty="0">
              <a:ln>
                <a:noFill/>
              </a:ln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ja-JP" altLang="en-US" sz="2800" b="0" i="0" u="none" strike="noStrike" cap="none" normalizeH="0" baseline="0" dirty="0">
                <a:ln>
                  <a:noFill/>
                </a:ln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水槽も回す。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134" y="4355900"/>
            <a:ext cx="3055233" cy="224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787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768" y="467469"/>
            <a:ext cx="9793088" cy="6552728"/>
          </a:xfrm>
        </p:spPr>
        <p:txBody>
          <a:bodyPr anchor="t"/>
          <a:lstStyle/>
          <a:p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予想しよう！</a:t>
            </a: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結果はどうなったかな？</a:t>
            </a: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考察もしてみよう！</a:t>
            </a:r>
            <a:endParaRPr lang="ja-JP" altLang="en-US" sz="6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1544956"/>
            <a:ext cx="4608512" cy="354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690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geocities.jp/kajitadani/v36-032.jpg"/>
          <p:cNvPicPr>
            <a:picLocks noChangeAspect="1" noChangeArrowheads="1"/>
          </p:cNvPicPr>
          <p:nvPr/>
        </p:nvPicPr>
        <p:blipFill>
          <a:blip r:embed="rId2" r:link="rId3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537" y="3491805"/>
            <a:ext cx="4355995" cy="324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67469"/>
            <a:ext cx="10080625" cy="6552728"/>
          </a:xfrm>
        </p:spPr>
        <p:txBody>
          <a:bodyPr anchor="t"/>
          <a:lstStyle/>
          <a:p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＜実験４＞</a:t>
            </a: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まわりの景色が見えないときの</a:t>
            </a: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メダカの泳ぐ方向は？</a:t>
            </a: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lang="ja-JP" altLang="en-US" sz="6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" name="Picture 7" descr="「メダカ イラスト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536" y="4553937"/>
            <a:ext cx="2028056" cy="174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角丸四角形吹き出し 2"/>
          <p:cNvSpPr/>
          <p:nvPr/>
        </p:nvSpPr>
        <p:spPr bwMode="auto">
          <a:xfrm>
            <a:off x="7272560" y="3450714"/>
            <a:ext cx="2520280" cy="936104"/>
          </a:xfrm>
          <a:prstGeom prst="wedgeRoundRectCallout">
            <a:avLst>
              <a:gd name="adj1" fmla="val -34876"/>
              <a:gd name="adj2" fmla="val 143901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少し水の流れをつくってね。</a:t>
            </a:r>
            <a:endParaRPr kumimoji="0" lang="ja-JP" altLang="en-US" sz="2800" b="0" i="0" u="none" strike="noStrike" cap="none" normalizeH="0" baseline="0" dirty="0">
              <a:ln>
                <a:noFill/>
              </a:ln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角丸四角形吹き出し 5"/>
          <p:cNvSpPr/>
          <p:nvPr/>
        </p:nvSpPr>
        <p:spPr bwMode="auto">
          <a:xfrm>
            <a:off x="143768" y="4553937"/>
            <a:ext cx="2088232" cy="1418203"/>
          </a:xfrm>
          <a:prstGeom prst="wedgeRoundRectCallout">
            <a:avLst>
              <a:gd name="adj1" fmla="val 66427"/>
              <a:gd name="adj2" fmla="val 7466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ja-JP" altLang="en-US" sz="2800" b="0" i="0" u="none" strike="noStrike" cap="none" normalizeH="0" baseline="0" dirty="0">
                <a:ln>
                  <a:noFill/>
                </a:ln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黒い紙で</a:t>
            </a:r>
            <a:endParaRPr kumimoji="0" lang="en-US" altLang="ja-JP" sz="2800" b="0" i="0" u="none" strike="noStrike" cap="none" normalizeH="0" baseline="0" dirty="0">
              <a:ln>
                <a:noFill/>
              </a:ln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覆っちゃい</a:t>
            </a:r>
            <a:endParaRPr lang="en-US" altLang="ja-JP" sz="2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ます。</a:t>
            </a:r>
            <a:endParaRPr kumimoji="0" lang="ja-JP" altLang="en-US" sz="2800" b="0" i="0" u="none" strike="noStrike" cap="none" normalizeH="0" baseline="0" dirty="0">
              <a:ln>
                <a:noFill/>
              </a:ln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9803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768" y="467469"/>
            <a:ext cx="9793088" cy="6552728"/>
          </a:xfrm>
        </p:spPr>
        <p:txBody>
          <a:bodyPr anchor="t"/>
          <a:lstStyle/>
          <a:p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予想しよう！</a:t>
            </a: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結果はどうなったかな？</a:t>
            </a: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考察もしてみよう！</a:t>
            </a:r>
            <a:endParaRPr lang="ja-JP" altLang="en-US" sz="6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1544956"/>
            <a:ext cx="4608512" cy="354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285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67469"/>
            <a:ext cx="10080625" cy="6552728"/>
          </a:xfrm>
        </p:spPr>
        <p:txBody>
          <a:bodyPr anchor="t"/>
          <a:lstStyle/>
          <a:p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＜実験５＞</a:t>
            </a: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まわりの景色が見えるときの</a:t>
            </a: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メダカの泳ぐ方向は？</a:t>
            </a: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lang="ja-JP" altLang="en-US" sz="6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" name="Picture 7" descr="「メダカ イラスト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536" y="4553937"/>
            <a:ext cx="2028056" cy="174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角丸四角形吹き出し 2"/>
          <p:cNvSpPr/>
          <p:nvPr/>
        </p:nvSpPr>
        <p:spPr bwMode="auto">
          <a:xfrm>
            <a:off x="7272560" y="3450714"/>
            <a:ext cx="2520280" cy="936104"/>
          </a:xfrm>
          <a:prstGeom prst="wedgeRoundRectCallout">
            <a:avLst>
              <a:gd name="adj1" fmla="val -34876"/>
              <a:gd name="adj2" fmla="val 143901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ja-JP" altLang="en-US" sz="2800" b="0" i="0" u="none" strike="noStrike" cap="none" normalizeH="0" baseline="0" dirty="0">
                <a:ln>
                  <a:noFill/>
                </a:ln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水槽をゆっくり回してね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26" y="3347789"/>
            <a:ext cx="4596506" cy="356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921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768" y="467469"/>
            <a:ext cx="9793088" cy="6552728"/>
          </a:xfrm>
        </p:spPr>
        <p:txBody>
          <a:bodyPr anchor="t"/>
          <a:lstStyle/>
          <a:p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予想しよう！</a:t>
            </a: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結果はどうなったかな？</a:t>
            </a: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考察もしてみよう！</a:t>
            </a:r>
            <a:endParaRPr lang="ja-JP" altLang="en-US" sz="6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1544956"/>
            <a:ext cx="4608512" cy="354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501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67469"/>
            <a:ext cx="10080625" cy="6552728"/>
          </a:xfrm>
        </p:spPr>
        <p:txBody>
          <a:bodyPr anchor="t"/>
          <a:lstStyle/>
          <a:p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＜今回の実験でわかったメダカの習性は？＞</a:t>
            </a:r>
            <a:endParaRPr lang="ja-JP" altLang="en-US" sz="6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2508057"/>
            <a:ext cx="8424936" cy="38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478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808" y="467469"/>
            <a:ext cx="9069387" cy="1260475"/>
          </a:xfrm>
        </p:spPr>
        <p:txBody>
          <a:bodyPr/>
          <a:lstStyle/>
          <a:p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メダカの特徴と名前の由来</a:t>
            </a:r>
            <a:endParaRPr kumimoji="1" lang="ja-JP" altLang="en-US" sz="6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124" name="Picture 4" descr="http://www.city.okayama.jp/contents/00017878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491805"/>
            <a:ext cx="2257425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角丸四角形吹き出し 2"/>
          <p:cNvSpPr/>
          <p:nvPr/>
        </p:nvSpPr>
        <p:spPr bwMode="auto">
          <a:xfrm>
            <a:off x="2952080" y="1619597"/>
            <a:ext cx="6743575" cy="5112568"/>
          </a:xfrm>
          <a:prstGeom prst="wedgeRoundRectCallout">
            <a:avLst>
              <a:gd name="adj1" fmla="val -57957"/>
              <a:gd name="adj2" fmla="val -2033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僕、メダカ。小さな淡水魚で、頭の高い位置に大きな目があるから目高（メダカ）と呼ばれるようになったんだ。</a:t>
            </a:r>
            <a:endParaRPr lang="en-US" altLang="ja-JP" sz="3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ちなみに学名は</a:t>
            </a:r>
            <a:r>
              <a:rPr lang="en-US" altLang="ja-JP" sz="3600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Oryzias</a:t>
            </a:r>
            <a:r>
              <a:rPr lang="en-US" altLang="ja-JP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3600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latipes</a:t>
            </a:r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（ｵﾘｼﾞｱｽ ﾗﾃｨﾍﾟｽ）といい、これは水田に住む幅広い</a:t>
            </a:r>
            <a:r>
              <a:rPr lang="ja-JP" altLang="en-US" sz="3600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ひれを</a:t>
            </a:r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もつ魚という意味なんだそうです。覚えたかな？</a:t>
            </a:r>
            <a:endParaRPr kumimoji="0" lang="ja-JP" altLang="en-US" sz="3600" b="0" i="0" u="none" strike="noStrike" cap="none" normalizeH="0" baseline="0" dirty="0">
              <a:ln>
                <a:noFill/>
              </a:ln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8563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764" y="971525"/>
            <a:ext cx="9793088" cy="5760640"/>
          </a:xfrm>
        </p:spPr>
        <p:txBody>
          <a:bodyPr anchor="t"/>
          <a:lstStyle/>
          <a:p>
            <a:r>
              <a:rPr lang="ja-JP" altLang="en-US" sz="60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みんなで考察もしてみよう！</a:t>
            </a:r>
            <a:br>
              <a:rPr lang="en-US" altLang="ja-JP" sz="60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60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60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60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60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60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このような習性は何のため？</a:t>
            </a:r>
            <a:endParaRPr lang="ja-JP" altLang="en-US" sz="4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24" y="1979637"/>
            <a:ext cx="5112568" cy="39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963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900113"/>
            <a:ext cx="8999412" cy="624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メダカ２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80" y="900113"/>
            <a:ext cx="8891920" cy="624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98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755501"/>
            <a:ext cx="9215436" cy="604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611485"/>
            <a:ext cx="9505056" cy="630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17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539477"/>
            <a:ext cx="9361040" cy="68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139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1760" y="4703018"/>
            <a:ext cx="10080625" cy="2448272"/>
          </a:xfrm>
        </p:spPr>
        <p:txBody>
          <a:bodyPr anchor="t"/>
          <a:lstStyle/>
          <a:p>
            <a:r>
              <a:rPr lang="ja-JP" altLang="en-US" sz="48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メダカのからだのつくりも</a:t>
            </a:r>
            <a:br>
              <a:rPr lang="en-US" altLang="ja-JP" sz="48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48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生きるために最適化しているのですね。</a:t>
            </a:r>
            <a:br>
              <a:rPr lang="en-US" altLang="ja-JP" sz="48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48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これでメダカの学校を終わります。</a:t>
            </a:r>
            <a:endParaRPr lang="ja-JP" altLang="en-US" sz="4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8674" name="Picture 2" descr="http://wild-oat.net/wp-content/uploads/2014/07/illust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4367"/>
            <a:ext cx="955357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627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rr.img.naver.jp/mig?src=http%3A%2F%2Fimgcc.naver.jp%2Fkaze%2Fmission%2FUSER%2F20141202%2F11%2F1348551%2F0%2F234x229xd9ae40e953a1629b6fd09399.jpg%2F300%2F600&amp;twidth=300&amp;theight=600&amp;qlt=80&amp;res_format=jpg&amp;op=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96" y="1403573"/>
            <a:ext cx="3384376" cy="331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71760" y="4703018"/>
            <a:ext cx="10080625" cy="2448272"/>
          </a:xfrm>
        </p:spPr>
        <p:txBody>
          <a:bodyPr anchor="t"/>
          <a:lstStyle/>
          <a:p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おかたづけもよろしくね（</a:t>
            </a:r>
            <a: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^o^</a:t>
            </a:r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）</a:t>
            </a:r>
            <a: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/</a:t>
            </a:r>
            <a:endParaRPr lang="ja-JP" altLang="en-US" sz="6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73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5776" y="1187549"/>
            <a:ext cx="9415031" cy="1296144"/>
          </a:xfrm>
        </p:spPr>
        <p:txBody>
          <a:bodyPr/>
          <a:lstStyle/>
          <a:p>
            <a:r>
              <a:rPr kumimoji="1"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メダカって知ってますか？</a:t>
            </a:r>
          </a:p>
        </p:txBody>
      </p:sp>
      <p:sp>
        <p:nvSpPr>
          <p:cNvPr id="5" name="タイトル 1"/>
          <p:cNvSpPr txBox="1">
            <a:spLocks/>
          </p:cNvSpPr>
          <p:nvPr/>
        </p:nvSpPr>
        <p:spPr bwMode="auto">
          <a:xfrm>
            <a:off x="215776" y="5219997"/>
            <a:ext cx="979308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4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4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4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4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4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4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4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4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umimoji="1" sz="4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ja-JP" altLang="en-US" sz="6000" kern="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メダカを飼ったことある人は？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19" y="2483693"/>
            <a:ext cx="6912768" cy="252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054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808" y="467469"/>
            <a:ext cx="9069387" cy="1260475"/>
          </a:xfrm>
        </p:spPr>
        <p:txBody>
          <a:bodyPr/>
          <a:lstStyle/>
          <a:p>
            <a:r>
              <a:rPr kumimoji="1"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小学校の復習ですよ</a:t>
            </a:r>
          </a:p>
        </p:txBody>
      </p:sp>
      <p:pic>
        <p:nvPicPr>
          <p:cNvPr id="6146" name="Picture 2" descr="http://www.lic-amigo.jp/images/blog/1361893905/1361893905_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861629"/>
            <a:ext cx="424847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lic-amigo.jp/images/blog/1361893905/1361893905_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989" y="1839315"/>
            <a:ext cx="4274819" cy="43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03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768" y="107429"/>
            <a:ext cx="9936857" cy="1260475"/>
          </a:xfrm>
        </p:spPr>
        <p:txBody>
          <a:bodyPr/>
          <a:lstStyle/>
          <a:p>
            <a:r>
              <a:rPr kumimoji="1"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ちなみにこんな感じ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6" name="1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840" y="1259557"/>
            <a:ext cx="8424936" cy="627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8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808" y="-396627"/>
            <a:ext cx="9069387" cy="7559675"/>
          </a:xfrm>
        </p:spPr>
        <p:txBody>
          <a:bodyPr/>
          <a:lstStyle/>
          <a:p>
            <a:r>
              <a:rPr kumimoji="1" lang="ja-JP" altLang="en-US" dirty="0">
                <a:solidFill>
                  <a:srgbClr val="FFDB0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歌詞をよく見てみると</a:t>
            </a:r>
            <a:r>
              <a:rPr kumimoji="1" lang="en-US" altLang="ja-JP" dirty="0">
                <a:solidFill>
                  <a:srgbClr val="FFDB0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…</a:t>
            </a:r>
            <a:b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1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めだかの学校は　川のなか</a:t>
            </a:r>
            <a:b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そっとのぞいて　みてごらん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×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</a:t>
            </a:r>
            <a:b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3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みんなで　おゆうぎ　しているよ</a:t>
            </a:r>
            <a:br>
              <a:rPr lang="ja-JP" altLang="en-US" sz="3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ja-JP" altLang="en-US" sz="14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めだかの学校の　めだかたち</a:t>
            </a:r>
            <a:b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だれが生徒か　先生か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×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</a:t>
            </a:r>
            <a:b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3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みんなで　げんきに　あそんでる</a:t>
            </a:r>
            <a:br>
              <a:rPr lang="ja-JP" altLang="en-US" sz="3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ja-JP" altLang="en-US" sz="1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めだかの学校は　うれしそう</a:t>
            </a:r>
            <a:b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水にながれて　</a:t>
            </a:r>
            <a:r>
              <a:rPr lang="ja-JP" altLang="en-US" sz="3600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つ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ー</a:t>
            </a:r>
            <a:r>
              <a:rPr lang="ja-JP" altLang="en-US" sz="3600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い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つい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×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</a:t>
            </a:r>
            <a:b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3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みんなが　そろって　つー</a:t>
            </a:r>
            <a:r>
              <a:rPr lang="ja-JP" altLang="en-US" sz="3600" dirty="0" err="1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い</a:t>
            </a:r>
            <a:r>
              <a:rPr lang="ja-JP" altLang="en-US" sz="3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つい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2850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808" y="467469"/>
            <a:ext cx="9069387" cy="6336704"/>
          </a:xfrm>
        </p:spPr>
        <p:txBody>
          <a:bodyPr/>
          <a:lstStyle/>
          <a:p>
            <a:r>
              <a:rPr lang="ja-JP" altLang="en-US" sz="6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今日の疑問</a:t>
            </a:r>
            <a:br>
              <a:rPr lang="en-US" altLang="ja-JP" sz="6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6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実際にメダカは川の中で</a:t>
            </a:r>
            <a:br>
              <a:rPr lang="en-US" altLang="ja-JP" sz="6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歌のように泳ぐのかな？</a:t>
            </a:r>
            <a:br>
              <a:rPr lang="en-US" altLang="ja-JP" sz="6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確かめてみよう！</a:t>
            </a:r>
            <a:endParaRPr kumimoji="1" lang="ja-JP" altLang="en-US" sz="6600" dirty="0"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4501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808" y="467469"/>
            <a:ext cx="9069387" cy="6552728"/>
          </a:xfrm>
        </p:spPr>
        <p:txBody>
          <a:bodyPr anchor="t"/>
          <a:lstStyle/>
          <a:p>
            <a:r>
              <a:rPr lang="ja-JP" altLang="en-US" sz="60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＜準備＞</a:t>
            </a: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16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メダカ</a:t>
            </a: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円形水槽　　ビーカー</a:t>
            </a: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ターンテーブル</a:t>
            </a:r>
            <a:b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白黒シマシマ厚紙</a:t>
            </a:r>
          </a:p>
        </p:txBody>
      </p:sp>
      <p:pic>
        <p:nvPicPr>
          <p:cNvPr id="8" name="Picture 4" descr="「メダカ イラスト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31" y="1979637"/>
            <a:ext cx="164534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095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808" y="467469"/>
            <a:ext cx="9069387" cy="6552728"/>
          </a:xfrm>
        </p:spPr>
        <p:txBody>
          <a:bodyPr anchor="t"/>
          <a:lstStyle/>
          <a:p>
            <a:r>
              <a:rPr lang="ja-JP" altLang="en-US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＜実験１＞</a:t>
            </a:r>
            <a:br>
              <a:rPr lang="en-US" altLang="ja-JP" sz="72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水の流れがあるときの</a:t>
            </a: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メダカの泳ぐ方向は？</a:t>
            </a: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br>
              <a:rPr lang="en-US" altLang="ja-JP" sz="6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lang="ja-JP" altLang="en-US" sz="6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6386" name="Picture 2" descr="http://www.geocities.jp/kajitadani/sutara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84" y="3923853"/>
            <a:ext cx="3528392" cy="283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「メダカ イラスト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392" y="4571925"/>
            <a:ext cx="2028056" cy="174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角丸四角形吹き出し 2"/>
          <p:cNvSpPr/>
          <p:nvPr/>
        </p:nvSpPr>
        <p:spPr bwMode="auto">
          <a:xfrm>
            <a:off x="7272560" y="4139877"/>
            <a:ext cx="2304256" cy="936104"/>
          </a:xfrm>
          <a:prstGeom prst="wedgeRoundRectCallout">
            <a:avLst>
              <a:gd name="adj1" fmla="val -49719"/>
              <a:gd name="adj2" fmla="val 75820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ja-JP" altLang="en-US" sz="2800" dirty="0" err="1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すっ</a:t>
            </a:r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ごく</a:t>
            </a:r>
            <a:endParaRPr lang="en-US" altLang="ja-JP" sz="2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観察してね。</a:t>
            </a:r>
            <a:endParaRPr kumimoji="0" lang="ja-JP" altLang="en-US" sz="2800" b="0" i="0" u="none" strike="noStrike" cap="none" normalizeH="0" baseline="0" dirty="0">
              <a:ln>
                <a:noFill/>
              </a:ln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角丸四角形吹き出し 6"/>
          <p:cNvSpPr/>
          <p:nvPr/>
        </p:nvSpPr>
        <p:spPr bwMode="auto">
          <a:xfrm>
            <a:off x="143768" y="4261936"/>
            <a:ext cx="2304256" cy="936104"/>
          </a:xfrm>
          <a:prstGeom prst="wedgeRoundRectCallout">
            <a:avLst>
              <a:gd name="adj1" fmla="val 52495"/>
              <a:gd name="adj2" fmla="val 78780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ja-JP" altLang="en-US" sz="2800" b="0" i="0" u="none" strike="noStrike" cap="none" normalizeH="0" baseline="0" dirty="0">
                <a:ln>
                  <a:noFill/>
                </a:ln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水流を起こしてみます。</a:t>
            </a:r>
          </a:p>
        </p:txBody>
      </p:sp>
    </p:spTree>
    <p:extLst>
      <p:ext uri="{BB962C8B-B14F-4D97-AF65-F5344CB8AC3E}">
        <p14:creationId xmlns:p14="http://schemas.microsoft.com/office/powerpoint/2010/main" val="3391837316"/>
      </p:ext>
    </p:extLst>
  </p:cSld>
  <p:clrMapOvr>
    <a:masterClrMapping/>
  </p:clrMapOvr>
</p:sld>
</file>

<file path=ppt/theme/theme1.xml><?xml version="1.0" encoding="utf-8"?>
<a:theme xmlns:a="http://schemas.openxmlformats.org/drawingml/2006/main" name="Inside_Sea">
  <a:themeElements>
    <a:clrScheme name="Office ​​テーマ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​​テーマ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ja-JP" sz="1800" b="0" i="0" u="none" strike="noStrike" cap="none" normalizeH="0" baseline="0" smtClean="0">
            <a:ln>
              <a:noFill/>
            </a:ln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ja-JP" sz="1800" b="0" i="0" u="none" strike="noStrike" cap="none" normalizeH="0" baseline="0" smtClean="0">
            <a:ln>
              <a:noFill/>
            </a:ln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​​テーマ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​​テーマ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​​テーマ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Inside_Sea</Template>
  <TotalTime>846</TotalTime>
  <Words>176</Words>
  <Application>Microsoft Office PowerPoint</Application>
  <PresentationFormat>ユーザー設定</PresentationFormat>
  <Paragraphs>41</Paragraphs>
  <Slides>25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0" baseType="lpstr">
      <vt:lpstr>HGP創英角ﾎﾟｯﾌﾟ体</vt:lpstr>
      <vt:lpstr>HG丸ｺﾞｼｯｸM-PRO</vt:lpstr>
      <vt:lpstr>Arial</vt:lpstr>
      <vt:lpstr>Times New Roman</vt:lpstr>
      <vt:lpstr>Inside_Sea</vt:lpstr>
      <vt:lpstr>PowerPoint プレゼンテーション</vt:lpstr>
      <vt:lpstr>メダカの特徴と名前の由来</vt:lpstr>
      <vt:lpstr>メダカって知ってますか？</vt:lpstr>
      <vt:lpstr>小学校の復習ですよ</vt:lpstr>
      <vt:lpstr>ちなみにこんな感じ</vt:lpstr>
      <vt:lpstr>歌詞をよく見てみると…  めだかの学校は　川のなか そっとのぞいて　みてごらん×２ みんなで　おゆうぎ　しているよ  めだかの学校の　めだかたち だれが生徒か　先生か×２ みんなで　げんきに　あそんでる  めだかの学校は　うれしそう 水にながれて　つーいつい×２ みんなが　そろって　つーいつい</vt:lpstr>
      <vt:lpstr>今日の疑問  実際にメダカは川の中で 歌のように泳ぐのかな？ 確かめてみよう！</vt:lpstr>
      <vt:lpstr>＜準備＞ メダカ 円形水槽　　ビーカー ターンテーブル 白黒シマシマ厚紙</vt:lpstr>
      <vt:lpstr>＜実験１＞ 水の流れがあるときの メダカの泳ぐ方向は？  </vt:lpstr>
      <vt:lpstr>予想しよう！       結果はどうなったかな？ 考察もしてみよう！</vt:lpstr>
      <vt:lpstr>＜実験２＞ まわりの景色が動いたときの メダカの泳ぐ方向は？  </vt:lpstr>
      <vt:lpstr>予想しよう！       結果はどうなったかな？ 考察もしてみよう！</vt:lpstr>
      <vt:lpstr>＜実験３＞ まわりの景色と水槽を 一緒に動かしたときの メダカの泳ぐ方向は？  </vt:lpstr>
      <vt:lpstr>予想しよう！       結果はどうなったかな？ 考察もしてみよう！</vt:lpstr>
      <vt:lpstr>＜実験４＞ まわりの景色が見えないときの メダカの泳ぐ方向は？  </vt:lpstr>
      <vt:lpstr>予想しよう！       結果はどうなったかな？ 考察もしてみよう！</vt:lpstr>
      <vt:lpstr>＜実験５＞ まわりの景色が見えるときの メダカの泳ぐ方向は？  </vt:lpstr>
      <vt:lpstr>予想しよう！       結果はどうなったかな？ 考察もしてみよう！</vt:lpstr>
      <vt:lpstr>＜今回の実験でわかったメダカの習性は？＞</vt:lpstr>
      <vt:lpstr>みんなで考察もしてみよう！      このような習性は何のため？</vt:lpstr>
      <vt:lpstr>PowerPoint プレゼンテーション</vt:lpstr>
      <vt:lpstr>PowerPoint プレゼンテーション</vt:lpstr>
      <vt:lpstr>PowerPoint プレゼンテーション</vt:lpstr>
      <vt:lpstr>メダカのからだのつくりも 生きるために最適化しているのですね。 これでメダカの学校を終わります。</vt:lpstr>
      <vt:lpstr>おかたづけもよろしくね（^o^）/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>プレゼンテーションテンプレート</dc:subject>
  <dc:creator>oriori</dc:creator>
  <cp:keywords>プレゼンテーションテンプレート</cp:keywords>
  <dc:description>Copyright: (C)2009 AHD</dc:description>
  <cp:lastModifiedBy>織笠 友彰</cp:lastModifiedBy>
  <cp:revision>16</cp:revision>
  <cp:lastPrinted>1601-01-01T00:00:00Z</cp:lastPrinted>
  <dcterms:created xsi:type="dcterms:W3CDTF">2015-10-03T12:39:27Z</dcterms:created>
  <dcterms:modified xsi:type="dcterms:W3CDTF">2019-09-16T07:50:25Z</dcterms:modified>
</cp:coreProperties>
</file>